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9" r:id="rId1"/>
  </p:sldMasterIdLst>
  <p:sldIdLst>
    <p:sldId id="273" r:id="rId2"/>
    <p:sldId id="256" r:id="rId3"/>
    <p:sldId id="265" r:id="rId4"/>
    <p:sldId id="268" r:id="rId5"/>
    <p:sldId id="257" r:id="rId6"/>
    <p:sldId id="269" r:id="rId7"/>
    <p:sldId id="275" r:id="rId8"/>
    <p:sldId id="281" r:id="rId9"/>
    <p:sldId id="258" r:id="rId10"/>
    <p:sldId id="270" r:id="rId11"/>
    <p:sldId id="278" r:id="rId12"/>
    <p:sldId id="279" r:id="rId13"/>
    <p:sldId id="280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duneo.ru/wp-content/uploads/2020/10/Screenshot_4-1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349" y="580561"/>
            <a:ext cx="7397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несплошным  текстом как способ развития навыков функционального чтения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eduneo.ru/wp-content/uploads/2019/12/%D1%80%D0%B5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65">
            <a:off x="8183155" y="791461"/>
            <a:ext cx="3041797" cy="2281348"/>
          </a:xfrm>
          <a:prstGeom prst="rect">
            <a:avLst/>
          </a:prstGeom>
          <a:noFill/>
        </p:spPr>
      </p:pic>
      <p:pic>
        <p:nvPicPr>
          <p:cNvPr id="15364" name="Picture 4" descr="http://vshkola2.ucoz.ru/foto/201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9165">
            <a:off x="3190557" y="3427739"/>
            <a:ext cx="2345275" cy="2522756"/>
          </a:xfrm>
          <a:prstGeom prst="rect">
            <a:avLst/>
          </a:prstGeom>
          <a:noFill/>
        </p:spPr>
      </p:pic>
      <p:pic>
        <p:nvPicPr>
          <p:cNvPr id="15366" name="Picture 6" descr="1. Умение различать сплошные и несплошные тексты, определять вид несплошного текста Задание: выберите из предложенных текстов таблицу? Докажите, что это таблица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9404">
            <a:off x="6849458" y="3123809"/>
            <a:ext cx="3193155" cy="2394866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508420" y="5690758"/>
            <a:ext cx="5625186" cy="104090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Барбачакова Ольга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Святославовна,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«Турочакская СОШ им. Я. И. Баляева»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17313" y="354613"/>
            <a:ext cx="57136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sz="2000" dirty="0">
                <a:latin typeface="Times New Roman" pitchFamily="18" charset="0"/>
              </a:rPr>
              <a:t>На Интернет-сайтах погоды можно встретить </a:t>
            </a:r>
          </a:p>
          <a:p>
            <a:r>
              <a:rPr lang="ru-RU" altLang="ru-RU" sz="2000" dirty="0">
                <a:latin typeface="Times New Roman" pitchFamily="18" charset="0"/>
              </a:rPr>
              <a:t>подобные таблицы. Изучи прогноз погоды </a:t>
            </a:r>
          </a:p>
          <a:p>
            <a:r>
              <a:rPr lang="ru-RU" altLang="ru-RU" sz="2000" dirty="0">
                <a:latin typeface="Times New Roman" pitchFamily="18" charset="0"/>
              </a:rPr>
              <a:t>на трое суток.</a:t>
            </a:r>
          </a:p>
        </p:txBody>
      </p:sp>
      <p:pic>
        <p:nvPicPr>
          <p:cNvPr id="11267" name="Picture 504" descr="п"/>
          <p:cNvPicPr>
            <a:picLocks noChangeAspect="1" noChangeArrowheads="1"/>
          </p:cNvPicPr>
          <p:nvPr/>
        </p:nvPicPr>
        <p:blipFill>
          <a:blip r:embed="rId2" cstate="print"/>
          <a:srcRect l="29329" t="53928" r="28596" b="24414"/>
          <a:stretch>
            <a:fillRect/>
          </a:stretch>
        </p:blipFill>
        <p:spPr bwMode="auto">
          <a:xfrm>
            <a:off x="541565" y="1438956"/>
            <a:ext cx="5467349" cy="20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05"/>
          <p:cNvSpPr>
            <a:spLocks noChangeArrowheads="1"/>
          </p:cNvSpPr>
          <p:nvPr/>
        </p:nvSpPr>
        <p:spPr bwMode="auto">
          <a:xfrm>
            <a:off x="431076" y="3501112"/>
            <a:ext cx="55778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altLang="ru-RU" dirty="0">
                <a:latin typeface="Times New Roman" pitchFamily="18" charset="0"/>
              </a:rPr>
              <a:t>Выбери верные утверждения об ожидаемой погоде на эти трое суток </a:t>
            </a:r>
          </a:p>
          <a:p>
            <a:pPr marL="342900" indent="-342900">
              <a:buFontTx/>
              <a:buAutoNum type="arabicParenR"/>
            </a:pPr>
            <a:r>
              <a:rPr lang="ru-RU" altLang="ru-RU" dirty="0">
                <a:latin typeface="Times New Roman" pitchFamily="18" charset="0"/>
              </a:rPr>
              <a:t>Влажность воздуха во вторник будет изменяться от 95% ночью </a:t>
            </a:r>
          </a:p>
          <a:p>
            <a:pPr marL="342900" indent="-342900">
              <a:buFontTx/>
              <a:buAutoNum type="arabicParenR"/>
            </a:pPr>
            <a:r>
              <a:rPr lang="ru-RU" altLang="ru-RU" dirty="0">
                <a:latin typeface="Times New Roman" pitchFamily="18" charset="0"/>
              </a:rPr>
              <a:t>до 70% днём.</a:t>
            </a:r>
          </a:p>
          <a:p>
            <a:pPr marL="342900" indent="-342900"/>
            <a:r>
              <a:rPr lang="ru-RU" altLang="ru-RU" dirty="0">
                <a:latin typeface="Times New Roman" pitchFamily="18" charset="0"/>
              </a:rPr>
              <a:t>2) Со вторника по четверг будет переменная облачность.</a:t>
            </a:r>
          </a:p>
          <a:p>
            <a:pPr marL="342900" indent="-342900"/>
            <a:r>
              <a:rPr lang="ru-RU" altLang="ru-RU" dirty="0">
                <a:latin typeface="Times New Roman" pitchFamily="18" charset="0"/>
              </a:rPr>
              <a:t>3) Температура воздуха в четверг будет выше –6 °С.</a:t>
            </a:r>
          </a:p>
          <a:p>
            <a:pPr marL="342900" indent="-342900"/>
            <a:r>
              <a:rPr lang="ru-RU" altLang="ru-RU" dirty="0">
                <a:latin typeface="Times New Roman" pitchFamily="18" charset="0"/>
              </a:rPr>
              <a:t>4) Утром в среду ветер сменится с южного на юго-восточный.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23990" y="30031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48845" y="1002714"/>
            <a:ext cx="5142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Определите по карте расстояние от опушки леса  (точка А) до точки пересечения дороги с рекой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0" y="2053001"/>
            <a:ext cx="4228169" cy="38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8125665" y="4114232"/>
            <a:ext cx="2518319" cy="1158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430589" y="5823948"/>
            <a:ext cx="3959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Масштаб карты 1 : 100 000</a:t>
            </a:r>
          </a:p>
          <a:p>
            <a:endParaRPr lang="ru-RU" alt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несплошные тексты\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" y="260350"/>
            <a:ext cx="9616016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5981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несплошные тексты\8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88913"/>
            <a:ext cx="8900584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0689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несплошные тексты\зззз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642939"/>
            <a:ext cx="1084156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061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283" y="2005212"/>
            <a:ext cx="8749862" cy="1325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2789" y="652655"/>
            <a:ext cx="52972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Несплошные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тексты - это тексты, в которых информация предъявляется невербальным или не только вербальным способом.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338" y="3011775"/>
            <a:ext cx="4981903" cy="271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тексты, сочетающие в себе несколько источников информации, c которыми учащиеся чаще всего встречаются в реальной действительности.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bilet_na_avtobus_mezhdugorodnyj_kerch_simferopo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7786">
            <a:off x="6884126" y="4036855"/>
            <a:ext cx="1496197" cy="2552858"/>
          </a:xfrm>
          <a:prstGeom prst="rect">
            <a:avLst/>
          </a:prstGeom>
          <a:noFill/>
        </p:spPr>
      </p:pic>
      <p:pic>
        <p:nvPicPr>
          <p:cNvPr id="1028" name="Picture 4" descr="D:\Рабочий стол\pTzvIWvWa2cвв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180">
            <a:off x="9072654" y="4527369"/>
            <a:ext cx="2359025" cy="1716088"/>
          </a:xfrm>
          <a:prstGeom prst="rect">
            <a:avLst/>
          </a:prstGeom>
          <a:noFill/>
        </p:spPr>
      </p:pic>
      <p:pic>
        <p:nvPicPr>
          <p:cNvPr id="12" name="Picture 10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 rot="368094">
            <a:off x="9064516" y="340445"/>
            <a:ext cx="1885151" cy="25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Рабочий стол\-GV0WTOrc5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4705" y="2909253"/>
            <a:ext cx="3436392" cy="1189683"/>
          </a:xfrm>
          <a:prstGeom prst="rect">
            <a:avLst/>
          </a:prstGeom>
          <a:noFill/>
        </p:spPr>
      </p:pic>
      <p:pic>
        <p:nvPicPr>
          <p:cNvPr id="1030" name="Picture 6" descr="https://i.pinimg.com/736x/bd/8e/44/bd8e44d00b9b29b7f2ec5c011c1ff0d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7568">
            <a:off x="6856590" y="456052"/>
            <a:ext cx="1586155" cy="2236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7452374" y="4525879"/>
            <a:ext cx="3905277" cy="149609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777521" y="4431274"/>
            <a:ext cx="4762533" cy="159610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044707" y="444238"/>
            <a:ext cx="3905277" cy="1285884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7119257" y="335134"/>
            <a:ext cx="4001083" cy="142876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370056" y="2236602"/>
            <a:ext cx="3744416" cy="1810144"/>
          </a:xfrm>
          <a:prstGeom prst="ellipse">
            <a:avLst/>
          </a:prstGeom>
          <a:solidFill>
            <a:schemeClr val="bg1">
              <a:alpha val="54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557" y="2984863"/>
            <a:ext cx="361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НЕСПЛОШНЫЕ ТЕКСТЫ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862" y="485583"/>
            <a:ext cx="361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Входные билеты, афиши, объявления, рекламные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постеры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8892" y="458824"/>
            <a:ext cx="356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Географические карты, планы местности, помещений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4674" y="4621814"/>
            <a:ext cx="3619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Обложки журналов, меню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7597" y="4485864"/>
            <a:ext cx="4191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Графики, диаграммы, схемы, таблицы, масштаб, списки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650435">
            <a:off x="7705591" y="3721265"/>
            <a:ext cx="871040" cy="622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3796062">
            <a:off x="3985366" y="1932256"/>
            <a:ext cx="831877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344752">
            <a:off x="7519183" y="1875184"/>
            <a:ext cx="769193" cy="579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723608">
            <a:off x="4191670" y="3779039"/>
            <a:ext cx="747247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4" y="1186696"/>
            <a:ext cx="2864603" cy="44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687" y="1495680"/>
            <a:ext cx="2750353" cy="49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049346" y="195943"/>
            <a:ext cx="4084357" cy="72547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Русский язык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Чек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8549" y="568459"/>
            <a:ext cx="5394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которые можно предложить ученикам на уроках русского языка.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6749" y="1449029"/>
            <a:ext cx="53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kk-KZ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</a:t>
            </a: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однородных </a:t>
            </a:r>
            <a:r>
              <a:rPr lang="kk-KZ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членов предложения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7109" y="2305579"/>
            <a:ext cx="5078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составьте предложение с однородными членами предложения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купила в магазине творог, сметану, молоко и бананы.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50322" y="3541657"/>
            <a:ext cx="56416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темы  слова с непроверяемыми орфограммами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выпишите словарные слова: </a:t>
            </a:r>
          </a:p>
          <a:p>
            <a:pPr fontAlgn="base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сметана, молоко, творог, банан, кассир, магазин, сумма, телефон, спасибо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343" y="535783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Тема. Алфавит.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Задание. Выпиши и расположи слова в алфавитном порядке.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59" y="227784"/>
            <a:ext cx="53760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fontAlgn="base">
              <a:buNone/>
            </a:pP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имён собственных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выпишите все имена собственные из первого чека: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(город)  Алматы, (переулок) Карский, «Мария-Ра», </a:t>
            </a:r>
          </a:p>
          <a:p>
            <a:pPr marL="109728" indent="0" fontAlgn="base">
              <a:buNone/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каждом кассовом чеке указывается имя продавца)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525" y="2081740"/>
            <a:ext cx="503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имён числительных</a:t>
            </a:r>
            <a:endParaRPr lang="ru-RU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32432" y="2459740"/>
            <a:ext cx="5350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>
                <a:solidFill>
                  <a:srgbClr val="002060"/>
                </a:solidFill>
              </a:rPr>
              <a:t>Задание</a:t>
            </a:r>
            <a:r>
              <a:rPr lang="kk-KZ" b="1" dirty="0">
                <a:solidFill>
                  <a:srgbClr val="002060"/>
                </a:solidFill>
              </a:rPr>
              <a:t>: </a:t>
            </a:r>
            <a:endParaRPr lang="kk-KZ" b="1" dirty="0" smtClean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</a:rPr>
              <a:t>напишите</a:t>
            </a:r>
            <a:r>
              <a:rPr lang="kk-KZ" b="1" dirty="0">
                <a:solidFill>
                  <a:srgbClr val="002060"/>
                </a:solidFill>
              </a:rPr>
              <a:t>, в какое время произведена покупка?</a:t>
            </a:r>
            <a:r>
              <a:rPr lang="kk-KZ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kk-KZ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324" y="3279228"/>
            <a:ext cx="5503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Покупка совершена в двадцать один час пятнадцать минут</a:t>
            </a:r>
            <a:b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Покупка совершена в пятнадцать минут десятого вечера.</a:t>
            </a:r>
            <a:b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Покупка совершена в двадцать один час пятнадцать минут</a:t>
            </a:r>
            <a:endParaRPr lang="ru-RU" sz="1600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614" y="4057234"/>
            <a:ext cx="2465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номера чеков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550" y="5052873"/>
            <a:ext cx="2647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Сорок три </a:t>
            </a:r>
          </a:p>
          <a:p>
            <a:pPr lvl="0"/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(за 06.10.2020)</a:t>
            </a:r>
            <a:b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Сто семьдесят девять</a:t>
            </a:r>
          </a:p>
          <a:p>
            <a:pPr lvl="0"/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(за 17.10.2020)</a:t>
            </a:r>
            <a:endParaRPr lang="ru-RU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8" y="4018044"/>
            <a:ext cx="316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какого числа произведена покупка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2833" y="4959802"/>
            <a:ext cx="2966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Покупка совершена шестого октября две тысячи двадцатого года.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65965" y="229327"/>
            <a:ext cx="53383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fontAlgn="base">
              <a:buNone/>
            </a:pP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многозначных слов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fontAlgn="base">
              <a:buNone/>
            </a:pPr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в чеке многозначное слово. Напишите лексическое значение данного слова. 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Это слово </a:t>
            </a:r>
            <a:r>
              <a:rPr lang="kk-KZ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</a:t>
            </a:r>
            <a:endParaRPr lang="ru-RU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309359" y="1673255"/>
          <a:ext cx="5355771" cy="2413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5257"/>
                <a:gridCol w="1785257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Значение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Хирургическое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вмешательство, предпринимаемое с  лечебной целью при некоторых заболеваниях или ранениях.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области математики – арифметическое или логическое действие. Например: операция сложения.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Действие или их совокупность для достижения какой-либо цели. Например: кредитная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296297" y="4470367"/>
            <a:ext cx="5381897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придумайте и напишите предложения со словом операция. В каждом предложении слово должно обозначать разное лексическое значение.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eduneo.ru/wp-content/uploads/2020/10/Screenshot_4-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8" y="4118853"/>
            <a:ext cx="5499461" cy="2129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2064" y="945386"/>
            <a:ext cx="5421085" cy="4739951"/>
          </a:xfrm>
        </p:spPr>
        <p:txBody>
          <a:bodyPr>
            <a:normAutofit/>
          </a:bodyPr>
          <a:lstStyle/>
          <a:p>
            <a:pPr marL="109728" lvl="0" indent="0" algn="ctr" fontAlgn="base">
              <a:buNone/>
            </a:pPr>
            <a:r>
              <a:rPr lang="kk-KZ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kk-KZ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изучении </a:t>
            </a:r>
            <a:r>
              <a:rPr lang="kk-KZ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лексического значения слова в прямом и переносном </a:t>
            </a:r>
            <a:r>
              <a:rPr lang="kk-KZ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значении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найдите слово, употребляемое в чеке в переносном значении? </a:t>
            </a:r>
            <a:r>
              <a:rPr lang="kk-KZ" sz="1800" b="1" dirty="0" smtClean="0">
                <a:solidFill>
                  <a:schemeClr val="accent1">
                    <a:lumMod val="75000"/>
                  </a:schemeClr>
                </a:solidFill>
              </a:rPr>
              <a:t>горячая линия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fontAlgn="base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проводит работу со значением слова </a:t>
            </a:r>
            <a: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«горячий»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в прямом значении и переносном. Здесь важно понять детям данные значения и употреблять их в своей речи. Лучше, если обучающиеся поработают с толковым словарём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372" y="740514"/>
            <a:ext cx="5355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Придумайте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предложения, чтобы данное слово употреблялось в прямом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значении.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Придумайте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предложения, чтобы данное слово употреблялось в переносном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значении.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Опишите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ситуацию: покупатель звонит по горячей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линии.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диалог.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438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4" y="1306896"/>
            <a:ext cx="7851228" cy="45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4262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 noGrp="1"/>
          </p:cNvGraphicFramePr>
          <p:nvPr>
            <p:ph idx="4294967295"/>
          </p:nvPr>
        </p:nvGraphicFramePr>
        <p:xfrm>
          <a:off x="527051" y="1204913"/>
          <a:ext cx="6184900" cy="220821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344160">
                  <a:extLst>
                    <a:ext uri="{9D8B030D-6E8A-4147-A177-3AD203B41FA5}"/>
                  </a:extLst>
                </a:gridCol>
                <a:gridCol w="922892">
                  <a:extLst>
                    <a:ext uri="{9D8B030D-6E8A-4147-A177-3AD203B41FA5}"/>
                  </a:extLst>
                </a:gridCol>
                <a:gridCol w="935164">
                  <a:extLst>
                    <a:ext uri="{9D8B030D-6E8A-4147-A177-3AD203B41FA5}"/>
                  </a:extLst>
                </a:gridCol>
                <a:gridCol w="1310323">
                  <a:extLst>
                    <a:ext uri="{9D8B030D-6E8A-4147-A177-3AD203B41FA5}"/>
                  </a:extLst>
                </a:gridCol>
                <a:gridCol w="1672361">
                  <a:extLst>
                    <a:ext uri="{9D8B030D-6E8A-4147-A177-3AD203B41FA5}"/>
                  </a:extLst>
                </a:gridCol>
              </a:tblGrid>
              <a:tr h="336921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продукта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 anchor="ctr"/>
                </a:tc>
                <a:tc gridSpan="4">
                  <a:txBody>
                    <a:bodyPr/>
                    <a:lstStyle/>
                    <a:p>
                      <a:pPr marL="17938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</a:t>
                      </a:r>
                      <a:r>
                        <a:rPr lang="ru-RU" sz="1600" dirty="0" smtClean="0">
                          <a:effectLst/>
                        </a:rPr>
                        <a:t>оличество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10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белки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жиры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углеводы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Другие компоненты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 anchor="ctr"/>
                </a:tc>
                <a:extLst>
                  <a:ext uri="{0D108BD9-81ED-4DB2-BD59-A6C34878D82A}"/>
                </a:extLst>
              </a:tr>
              <a:tr h="195772">
                <a:tc rowSpan="4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tc rowSpan="4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tc rowSpan="4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tc rowSpan="4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extLst>
                  <a:ext uri="{0D108BD9-81ED-4DB2-BD59-A6C34878D82A}"/>
                </a:extLst>
              </a:tr>
              <a:tr h="19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extLst>
                  <a:ext uri="{0D108BD9-81ED-4DB2-BD59-A6C34878D82A}"/>
                </a:extLst>
              </a:tr>
              <a:tr h="19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extLst>
                  <a:ext uri="{0D108BD9-81ED-4DB2-BD59-A6C34878D82A}"/>
                </a:extLst>
              </a:tr>
              <a:tr h="27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49" marR="100349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4606" name="Прямоугольник 9"/>
          <p:cNvSpPr>
            <a:spLocks noChangeArrowheads="1"/>
          </p:cNvSpPr>
          <p:nvPr/>
        </p:nvSpPr>
        <p:spPr bwMode="auto">
          <a:xfrm>
            <a:off x="239184" y="188913"/>
            <a:ext cx="104118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Окружающий мир, 2 класс</a:t>
            </a:r>
            <a:r>
              <a:rPr lang="ru-RU" altLang="ru-RU" sz="2000" b="1" i="1"/>
              <a:t> </a:t>
            </a:r>
          </a:p>
          <a:p>
            <a:r>
              <a:rPr lang="ru-RU" altLang="ru-RU" sz="2000" b="1"/>
              <a:t>Мини-проект </a:t>
            </a:r>
            <a:r>
              <a:rPr lang="ru-RU" altLang="ru-RU" sz="2000" b="1" i="1"/>
              <a:t>«Из чего состоит наша пища?»</a:t>
            </a: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 b="1"/>
          </a:p>
        </p:txBody>
      </p:sp>
      <p:pic>
        <p:nvPicPr>
          <p:cNvPr id="2460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7" y="3805238"/>
            <a:ext cx="49657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22172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17815" y="574315"/>
            <a:ext cx="4084357" cy="72547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Окружающий мир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https://uchebniki-rabochaya-tetrad.com/onlajn_0994_kniga/stranica_1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795" r="5708" b="36928"/>
          <a:stretch/>
        </p:blipFill>
        <p:spPr bwMode="auto">
          <a:xfrm>
            <a:off x="760090" y="1529226"/>
            <a:ext cx="4886325" cy="451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227380" y="809061"/>
            <a:ext cx="5344511" cy="604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Познакомься с картой и выполни задания: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страны-соседи Российской Федерации.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Соседи на западе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__________________________________________________________________________________________________________________________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Соседи на юге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__________________________________________________________________________________________________________________________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Соседи на востоке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__________________________________________________________________________________________________________________________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океаны, омывающие территорию РФ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столицы стран: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 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Япония 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Украина 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4* Запиши название представленной карты 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426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adminCOD</cp:lastModifiedBy>
  <cp:revision>27</cp:revision>
  <dcterms:created xsi:type="dcterms:W3CDTF">2016-11-15T09:14:47Z</dcterms:created>
  <dcterms:modified xsi:type="dcterms:W3CDTF">2025-10-23T10:27:01Z</dcterms:modified>
</cp:coreProperties>
</file>